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F F" initials="J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8EBF5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8EBF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13T06:27:38.764" idx="1">
    <p:pos x="6884" y="738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24081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Table 103"/>
          <p:cNvGraphicFramePr/>
          <p:nvPr>
            <p:extLst>
              <p:ext uri="{D42A27DB-BD31-4B8C-83A1-F6EECF244321}">
                <p14:modId xmlns:p14="http://schemas.microsoft.com/office/powerpoint/2010/main" val="1749975525"/>
              </p:ext>
            </p:extLst>
          </p:nvPr>
        </p:nvGraphicFramePr>
        <p:xfrm>
          <a:off x="2760481" y="506032"/>
          <a:ext cx="3829358" cy="323379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829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550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900" b="1">
                          <a:solidFill>
                            <a:srgbClr val="002060"/>
                          </a:solidFill>
                        </a:rPr>
                        <a:t>LINEAS TEMÁTICAS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497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50">
                          <a:solidFill>
                            <a:srgbClr val="002060"/>
                          </a:solidFill>
                        </a:rPr>
                        <a:t>1. Lista representativa de patrimonio cultural inmaterial (LRPCI) y elaboración e implementación de Planes especiales de salvaguardia (PES)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50">
                          <a:solidFill>
                            <a:srgbClr val="002060"/>
                          </a:solidFill>
                        </a:rPr>
                        <a:t>2. Implementación de la política para el conocimiento y el fomento de las cocinas tradicionales de Colombia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91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50">
                          <a:solidFill>
                            <a:srgbClr val="002060"/>
                          </a:solidFill>
                        </a:rPr>
                        <a:t>3. PCI en contextos urbanos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50">
                          <a:solidFill>
                            <a:srgbClr val="002060"/>
                          </a:solidFill>
                        </a:rPr>
                        <a:t>4. Memoria y Patrimonio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024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50">
                          <a:solidFill>
                            <a:srgbClr val="002060"/>
                          </a:solidFill>
                        </a:rPr>
                        <a:t>5. PCI asociado a comunidades, colectividades, grupos étnicos y poblaciones específicas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497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6.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Estrategia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capacitación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para el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fortalecimiento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de la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gestión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social del PCI-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procesos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educación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no formal para el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fortalecimiento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del PCI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7.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Proyectos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especiales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asociados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al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fomento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apropiación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del PCI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8.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Inventarios</a:t>
                      </a:r>
                      <a:r>
                        <a:rPr sz="1050" dirty="0">
                          <a:solidFill>
                            <a:srgbClr val="002060"/>
                          </a:solidFill>
                        </a:rPr>
                        <a:t> e </a:t>
                      </a:r>
                      <a:r>
                        <a:rPr sz="1050" dirty="0" err="1">
                          <a:solidFill>
                            <a:srgbClr val="002060"/>
                          </a:solidFill>
                        </a:rPr>
                        <a:t>investigación</a:t>
                      </a:r>
                      <a:endParaRPr sz="105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18" name="Table 103"/>
          <p:cNvGraphicFramePr/>
          <p:nvPr>
            <p:extLst>
              <p:ext uri="{D42A27DB-BD31-4B8C-83A1-F6EECF244321}">
                <p14:modId xmlns:p14="http://schemas.microsoft.com/office/powerpoint/2010/main" val="105887507"/>
              </p:ext>
            </p:extLst>
          </p:nvPr>
        </p:nvGraphicFramePr>
        <p:xfrm>
          <a:off x="2769428" y="3949660"/>
          <a:ext cx="3838158" cy="253362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838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550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800" b="1">
                          <a:solidFill>
                            <a:srgbClr val="002060"/>
                          </a:solidFill>
                        </a:rPr>
                        <a:t>ACCIONES TRANSVERSALES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00">
                          <a:solidFill>
                            <a:srgbClr val="002060"/>
                          </a:solidFill>
                        </a:rPr>
                        <a:t>1. Asuntos Internacionales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00">
                          <a:solidFill>
                            <a:srgbClr val="002060"/>
                          </a:solidFill>
                        </a:rPr>
                        <a:t>2. Articulación interinstitucional e intersectorial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3.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Gestión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Cooperación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– Banco de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proyectos</a:t>
                      </a:r>
                      <a:endParaRPr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4.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Comunicación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Divulgación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del PCI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>
                          <a:solidFill>
                            <a:srgbClr val="002060"/>
                          </a:solidFill>
                        </a:rPr>
                        <a:t>5. Apoyo y conceptualización de proyectos presentados al recurso nacional de impuesto al consumo (INC)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>
                          <a:solidFill>
                            <a:srgbClr val="002060"/>
                          </a:solidFill>
                        </a:rPr>
                        <a:t>6. Apoyo a la construcción de políticas intersectoriales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6.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Cooperación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con el Plan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nacional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concertación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cultural y el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Programa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nacional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estímulos</a:t>
                      </a:r>
                      <a:endParaRPr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7.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Asesoría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asistencia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al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sistema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nacional</a:t>
                      </a:r>
                      <a:r>
                        <a:rPr sz="10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sz="1000" dirty="0" err="1">
                          <a:solidFill>
                            <a:srgbClr val="002060"/>
                          </a:solidFill>
                        </a:rPr>
                        <a:t>cultura</a:t>
                      </a:r>
                      <a:endParaRPr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9" name="Rectangle 93"/>
          <p:cNvSpPr/>
          <p:nvPr/>
        </p:nvSpPr>
        <p:spPr>
          <a:xfrm rot="5400000">
            <a:off x="1017631" y="899731"/>
            <a:ext cx="456108" cy="2335797"/>
          </a:xfrm>
          <a:prstGeom prst="rect">
            <a:avLst/>
          </a:prstGeom>
          <a:solidFill>
            <a:srgbClr val="DEEBF7"/>
          </a:solidFill>
          <a:ln w="12700" cap="flat">
            <a:solidFill>
              <a:srgbClr val="B4C7E7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/>
            </a:pPr>
            <a:endParaRPr sz="1000"/>
          </a:p>
        </p:txBody>
      </p:sp>
      <p:sp>
        <p:nvSpPr>
          <p:cNvPr id="120" name="Rectangle 98"/>
          <p:cNvSpPr/>
          <p:nvPr/>
        </p:nvSpPr>
        <p:spPr>
          <a:xfrm rot="5400000">
            <a:off x="982142" y="2036262"/>
            <a:ext cx="527083" cy="2335797"/>
          </a:xfrm>
          <a:prstGeom prst="rect">
            <a:avLst/>
          </a:prstGeom>
          <a:solidFill>
            <a:srgbClr val="DAE3F3"/>
          </a:solidFill>
          <a:ln w="12700" cap="flat">
            <a:solidFill>
              <a:srgbClr val="B4C7E7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 sz="1000"/>
          </a:p>
        </p:txBody>
      </p:sp>
      <p:sp>
        <p:nvSpPr>
          <p:cNvPr id="121" name="Rectangle 100"/>
          <p:cNvSpPr/>
          <p:nvPr/>
        </p:nvSpPr>
        <p:spPr>
          <a:xfrm rot="5400000">
            <a:off x="1076814" y="-275770"/>
            <a:ext cx="339169" cy="2335795"/>
          </a:xfrm>
          <a:prstGeom prst="rect">
            <a:avLst/>
          </a:prstGeom>
          <a:solidFill>
            <a:srgbClr val="DEEBF7"/>
          </a:solidFill>
          <a:ln w="12700" cap="flat">
            <a:solidFill>
              <a:srgbClr val="B4C7E7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/>
            </a:pPr>
            <a:endParaRPr sz="1000"/>
          </a:p>
        </p:txBody>
      </p:sp>
      <p:sp>
        <p:nvSpPr>
          <p:cNvPr id="122" name="TextBox 102"/>
          <p:cNvSpPr/>
          <p:nvPr/>
        </p:nvSpPr>
        <p:spPr>
          <a:xfrm>
            <a:off x="179930" y="753651"/>
            <a:ext cx="2208295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defRPr sz="1100"/>
            </a:lvl1pPr>
          </a:lstStyle>
          <a:p>
            <a:r>
              <a:rPr sz="1000" dirty="0"/>
              <a:t>Ley 397 de 1997 (ley general de </a:t>
            </a:r>
            <a:r>
              <a:rPr sz="1000" dirty="0" err="1"/>
              <a:t>cultura</a:t>
            </a:r>
            <a:r>
              <a:rPr sz="1000" dirty="0"/>
              <a:t> )</a:t>
            </a:r>
          </a:p>
        </p:txBody>
      </p:sp>
      <p:sp>
        <p:nvSpPr>
          <p:cNvPr id="124" name="TextBox 113"/>
          <p:cNvSpPr/>
          <p:nvPr/>
        </p:nvSpPr>
        <p:spPr>
          <a:xfrm>
            <a:off x="51516" y="432404"/>
            <a:ext cx="2335797" cy="246219"/>
          </a:xfrm>
          <a:prstGeom prst="rect">
            <a:avLst/>
          </a:prstGeom>
          <a:solidFill>
            <a:srgbClr val="FF7C8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1100" b="1"/>
            </a:lvl1pPr>
          </a:lstStyle>
          <a:p>
            <a:pPr algn="ctr"/>
            <a:r>
              <a:rPr sz="1000" dirty="0"/>
              <a:t>MARCO LEGAL Y NORMATIVO (1)</a:t>
            </a:r>
          </a:p>
        </p:txBody>
      </p:sp>
      <p:sp>
        <p:nvSpPr>
          <p:cNvPr id="126" name="TextBox 118"/>
          <p:cNvSpPr/>
          <p:nvPr/>
        </p:nvSpPr>
        <p:spPr>
          <a:xfrm>
            <a:off x="77790" y="1108040"/>
            <a:ext cx="2335795" cy="70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>
            <a:solidFill>
              <a:schemeClr val="accent6"/>
            </a:solidFill>
            <a:prstDash val="solid"/>
            <a:round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1100"/>
            </a:pPr>
            <a:r>
              <a:rPr sz="1000" dirty="0" err="1"/>
              <a:t>Convención</a:t>
            </a:r>
            <a:r>
              <a:rPr sz="1000" dirty="0"/>
              <a:t> para la </a:t>
            </a:r>
            <a:r>
              <a:rPr sz="1000" dirty="0" err="1"/>
              <a:t>salvaguardia</a:t>
            </a:r>
            <a:r>
              <a:rPr sz="1000" dirty="0"/>
              <a:t> del </a:t>
            </a:r>
            <a:r>
              <a:rPr sz="1000" dirty="0" err="1"/>
              <a:t>patrimonio</a:t>
            </a:r>
            <a:r>
              <a:rPr sz="1000" dirty="0"/>
              <a:t> cultural </a:t>
            </a:r>
            <a:r>
              <a:rPr sz="1000" dirty="0" err="1"/>
              <a:t>inmaterial</a:t>
            </a:r>
            <a:r>
              <a:rPr sz="1000" dirty="0"/>
              <a:t> </a:t>
            </a:r>
            <a:endParaRPr lang="es-CO" sz="1000" dirty="0"/>
          </a:p>
          <a:p>
            <a:pPr algn="ctr">
              <a:defRPr sz="1100"/>
            </a:pPr>
            <a:r>
              <a:rPr sz="1000" dirty="0"/>
              <a:t>2003 – </a:t>
            </a:r>
          </a:p>
          <a:p>
            <a:pPr algn="ctr">
              <a:defRPr sz="1100"/>
            </a:pPr>
            <a:r>
              <a:rPr sz="1000" dirty="0"/>
              <a:t>ley 1037 del 2006 </a:t>
            </a:r>
          </a:p>
        </p:txBody>
      </p:sp>
      <p:sp>
        <p:nvSpPr>
          <p:cNvPr id="128" name="TextBox 99"/>
          <p:cNvSpPr/>
          <p:nvPr/>
        </p:nvSpPr>
        <p:spPr>
          <a:xfrm>
            <a:off x="427654" y="1904815"/>
            <a:ext cx="170976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>
              <a:defRPr sz="1100" b="1"/>
            </a:lvl1pPr>
          </a:lstStyle>
          <a:p>
            <a:pPr algn="ctr"/>
            <a:r>
              <a:rPr sz="1000" dirty="0" err="1"/>
              <a:t>Política</a:t>
            </a:r>
            <a:r>
              <a:rPr sz="1000" dirty="0"/>
              <a:t> de </a:t>
            </a:r>
            <a:r>
              <a:rPr sz="1000" dirty="0" err="1"/>
              <a:t>Patrimonio</a:t>
            </a:r>
            <a:r>
              <a:rPr sz="1000" dirty="0"/>
              <a:t> cultural</a:t>
            </a:r>
            <a:endParaRPr lang="es-CO" sz="1000" dirty="0"/>
          </a:p>
          <a:p>
            <a:pPr algn="ctr"/>
            <a:r>
              <a:rPr sz="1000" dirty="0"/>
              <a:t> </a:t>
            </a:r>
            <a:r>
              <a:rPr sz="1000" dirty="0" err="1"/>
              <a:t>inmaterial</a:t>
            </a:r>
            <a:r>
              <a:rPr sz="1000" dirty="0"/>
              <a:t> (2009)</a:t>
            </a:r>
          </a:p>
        </p:txBody>
      </p:sp>
      <p:sp>
        <p:nvSpPr>
          <p:cNvPr id="129" name="TextBox 97"/>
          <p:cNvSpPr/>
          <p:nvPr/>
        </p:nvSpPr>
        <p:spPr>
          <a:xfrm>
            <a:off x="77786" y="2345999"/>
            <a:ext cx="2335798" cy="553996"/>
          </a:xfrm>
          <a:prstGeom prst="rect">
            <a:avLst/>
          </a:prstGeom>
          <a:solidFill>
            <a:srgbClr val="E2F0D9"/>
          </a:solidFill>
          <a:ln w="9525" cap="flat">
            <a:solidFill>
              <a:srgbClr val="C5E0B4"/>
            </a:solidFill>
            <a:prstDash val="solid"/>
            <a:round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100"/>
            </a:lvl1pPr>
          </a:lstStyle>
          <a:p>
            <a:r>
              <a:rPr sz="1000" dirty="0" err="1"/>
              <a:t>Política</a:t>
            </a:r>
            <a:r>
              <a:rPr sz="1000" dirty="0"/>
              <a:t> para la </a:t>
            </a:r>
            <a:r>
              <a:rPr sz="1000" dirty="0" err="1"/>
              <a:t>salvaguardia</a:t>
            </a:r>
            <a:r>
              <a:rPr sz="1000" dirty="0"/>
              <a:t> y el </a:t>
            </a:r>
            <a:r>
              <a:rPr sz="1000" dirty="0" err="1"/>
              <a:t>fomento</a:t>
            </a:r>
            <a:r>
              <a:rPr sz="1000" dirty="0"/>
              <a:t> de las </a:t>
            </a:r>
            <a:r>
              <a:rPr sz="1000" dirty="0" err="1"/>
              <a:t>cocinas</a:t>
            </a:r>
            <a:r>
              <a:rPr sz="1000" dirty="0"/>
              <a:t> </a:t>
            </a:r>
            <a:r>
              <a:rPr sz="1000" dirty="0" err="1"/>
              <a:t>tradicionales</a:t>
            </a:r>
            <a:r>
              <a:rPr sz="1000" dirty="0"/>
              <a:t> de Colombia (2012)</a:t>
            </a:r>
          </a:p>
        </p:txBody>
      </p:sp>
      <p:sp>
        <p:nvSpPr>
          <p:cNvPr id="130" name="TextBox 99"/>
          <p:cNvSpPr/>
          <p:nvPr/>
        </p:nvSpPr>
        <p:spPr>
          <a:xfrm>
            <a:off x="180728" y="2933106"/>
            <a:ext cx="2077375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1100"/>
            </a:lvl1pPr>
          </a:lstStyle>
          <a:p>
            <a:pPr algn="ctr"/>
            <a:r>
              <a:rPr sz="1000" dirty="0" err="1"/>
              <a:t>Decreto</a:t>
            </a:r>
            <a:r>
              <a:rPr sz="1000" dirty="0"/>
              <a:t> </a:t>
            </a:r>
            <a:r>
              <a:rPr sz="1000" dirty="0" err="1"/>
              <a:t>único</a:t>
            </a:r>
            <a:r>
              <a:rPr sz="1000" dirty="0"/>
              <a:t> </a:t>
            </a:r>
            <a:r>
              <a:rPr sz="1000" dirty="0" err="1"/>
              <a:t>reglamentario</a:t>
            </a:r>
            <a:r>
              <a:rPr sz="1000" dirty="0"/>
              <a:t> del sector </a:t>
            </a:r>
            <a:r>
              <a:rPr sz="1000" dirty="0" err="1"/>
              <a:t>cultura</a:t>
            </a:r>
            <a:r>
              <a:rPr sz="1000" dirty="0"/>
              <a:t> 1080 de 2015 </a:t>
            </a:r>
          </a:p>
        </p:txBody>
      </p:sp>
      <p:sp>
        <p:nvSpPr>
          <p:cNvPr id="132" name="TextBox 114"/>
          <p:cNvSpPr/>
          <p:nvPr/>
        </p:nvSpPr>
        <p:spPr>
          <a:xfrm rot="16200000">
            <a:off x="4243904" y="3364106"/>
            <a:ext cx="5432288" cy="415291"/>
          </a:xfrm>
          <a:prstGeom prst="rect">
            <a:avLst/>
          </a:prstGeom>
          <a:solidFill>
            <a:srgbClr val="FFD966"/>
          </a:solidFill>
          <a:ln w="19050">
            <a:solidFill>
              <a:srgbClr val="FFF2CC"/>
            </a:solidFill>
            <a:prstDash val="sysDash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100"/>
            </a:lvl1pPr>
          </a:lstStyle>
          <a:p>
            <a:r>
              <a:t>Estrategia en gestión social del PCI (Diplomado y talleres de capacitación presenciales)</a:t>
            </a:r>
          </a:p>
        </p:txBody>
      </p:sp>
      <p:sp>
        <p:nvSpPr>
          <p:cNvPr id="133" name="TextBox 115"/>
          <p:cNvSpPr/>
          <p:nvPr/>
        </p:nvSpPr>
        <p:spPr>
          <a:xfrm>
            <a:off x="6692876" y="516371"/>
            <a:ext cx="2142048" cy="250190"/>
          </a:xfrm>
          <a:prstGeom prst="rect">
            <a:avLst/>
          </a:prstGeom>
          <a:ln w="19050">
            <a:solidFill>
              <a:schemeClr val="accent4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 b="1"/>
            </a:lvl1pPr>
          </a:lstStyle>
          <a:p>
            <a:r>
              <a:t>HERRAMIENTAS Y METODOLOGIAS</a:t>
            </a:r>
          </a:p>
        </p:txBody>
      </p:sp>
      <p:sp>
        <p:nvSpPr>
          <p:cNvPr id="134" name="TextBox 114"/>
          <p:cNvSpPr/>
          <p:nvPr/>
        </p:nvSpPr>
        <p:spPr>
          <a:xfrm rot="16200000">
            <a:off x="5021486" y="3355041"/>
            <a:ext cx="5432284" cy="415291"/>
          </a:xfrm>
          <a:prstGeom prst="rect">
            <a:avLst/>
          </a:prstGeom>
          <a:solidFill>
            <a:srgbClr val="FFD966"/>
          </a:solidFill>
          <a:ln w="19050">
            <a:solidFill>
              <a:srgbClr val="FFF2CC"/>
            </a:solidFill>
            <a:prstDash val="sysDash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100"/>
            </a:pPr>
            <a:r>
              <a:rPr dirty="0"/>
              <a:t>Manual de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participativas</a:t>
            </a:r>
            <a:r>
              <a:rPr dirty="0"/>
              <a:t> para la </a:t>
            </a:r>
            <a:r>
              <a:rPr dirty="0" err="1"/>
              <a:t>identificación</a:t>
            </a:r>
            <a:r>
              <a:rPr dirty="0"/>
              <a:t>, </a:t>
            </a:r>
            <a:r>
              <a:rPr dirty="0" err="1"/>
              <a:t>documentación</a:t>
            </a:r>
            <a:r>
              <a:rPr dirty="0"/>
              <a:t> y</a:t>
            </a:r>
          </a:p>
          <a:p>
            <a:pPr algn="ctr">
              <a:defRPr sz="1100"/>
            </a:pPr>
            <a:r>
              <a:rPr dirty="0" err="1"/>
              <a:t>gestión</a:t>
            </a:r>
            <a:r>
              <a:rPr dirty="0"/>
              <a:t> de las </a:t>
            </a:r>
            <a:r>
              <a:rPr dirty="0" err="1"/>
              <a:t>manifestaciones</a:t>
            </a:r>
            <a:r>
              <a:rPr dirty="0"/>
              <a:t> del PCI</a:t>
            </a:r>
          </a:p>
        </p:txBody>
      </p:sp>
      <p:sp>
        <p:nvSpPr>
          <p:cNvPr id="135" name="TextBox 114"/>
          <p:cNvSpPr/>
          <p:nvPr/>
        </p:nvSpPr>
        <p:spPr>
          <a:xfrm rot="16200000">
            <a:off x="5441174" y="3353534"/>
            <a:ext cx="5432286" cy="415291"/>
          </a:xfrm>
          <a:prstGeom prst="rect">
            <a:avLst/>
          </a:prstGeom>
          <a:solidFill>
            <a:srgbClr val="FFD966"/>
          </a:solidFill>
          <a:ln w="19050">
            <a:solidFill>
              <a:srgbClr val="FFF2CC"/>
            </a:solidFill>
            <a:prstDash val="sysDash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100"/>
            </a:lvl1pPr>
          </a:lstStyle>
          <a:p>
            <a:r>
              <a:rPr dirty="0" err="1"/>
              <a:t>Lineamientos</a:t>
            </a:r>
            <a:r>
              <a:rPr dirty="0"/>
              <a:t> </a:t>
            </a:r>
            <a:r>
              <a:rPr dirty="0" err="1"/>
              <a:t>metodológicos</a:t>
            </a:r>
            <a:r>
              <a:rPr dirty="0"/>
              <a:t> y </a:t>
            </a:r>
            <a:r>
              <a:rPr dirty="0" err="1"/>
              <a:t>recomendaciones</a:t>
            </a:r>
            <a:r>
              <a:rPr dirty="0"/>
              <a:t> de </a:t>
            </a:r>
            <a:r>
              <a:rPr dirty="0" err="1"/>
              <a:t>salvaguardia</a:t>
            </a:r>
            <a:r>
              <a:rPr dirty="0"/>
              <a:t> para la </a:t>
            </a:r>
            <a:r>
              <a:rPr dirty="0" err="1"/>
              <a:t>construcción</a:t>
            </a:r>
            <a:r>
              <a:rPr dirty="0"/>
              <a:t> de </a:t>
            </a:r>
            <a:r>
              <a:rPr dirty="0" err="1"/>
              <a:t>inventarios</a:t>
            </a:r>
            <a:r>
              <a:rPr dirty="0"/>
              <a:t> de </a:t>
            </a:r>
            <a:r>
              <a:rPr dirty="0" err="1"/>
              <a:t>patrimonio</a:t>
            </a:r>
            <a:r>
              <a:rPr dirty="0"/>
              <a:t> cultural </a:t>
            </a:r>
            <a:r>
              <a:rPr dirty="0" err="1"/>
              <a:t>inmaterial</a:t>
            </a:r>
            <a:r>
              <a:rPr dirty="0"/>
              <a:t> (PIRS 2015)</a:t>
            </a:r>
          </a:p>
        </p:txBody>
      </p:sp>
      <p:sp>
        <p:nvSpPr>
          <p:cNvPr id="136" name="TextBox 114"/>
          <p:cNvSpPr/>
          <p:nvPr/>
        </p:nvSpPr>
        <p:spPr>
          <a:xfrm rot="16200000">
            <a:off x="5869315" y="3354020"/>
            <a:ext cx="5438112" cy="415291"/>
          </a:xfrm>
          <a:prstGeom prst="rect">
            <a:avLst/>
          </a:prstGeom>
          <a:solidFill>
            <a:srgbClr val="FFD966"/>
          </a:solidFill>
          <a:ln w="19050">
            <a:solidFill>
              <a:srgbClr val="FFF2CC"/>
            </a:solidFill>
            <a:prstDash val="sysDash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100"/>
            </a:pPr>
            <a:r>
              <a:t>Manual de opciones y acciones para la salvaguardia del PCI: una</a:t>
            </a:r>
          </a:p>
          <a:p>
            <a:pPr algn="ctr">
              <a:defRPr sz="1100"/>
            </a:pPr>
            <a:r>
              <a:t>compilación de experiencias</a:t>
            </a:r>
          </a:p>
        </p:txBody>
      </p:sp>
      <p:sp>
        <p:nvSpPr>
          <p:cNvPr id="137" name="TextBox 114"/>
          <p:cNvSpPr/>
          <p:nvPr/>
        </p:nvSpPr>
        <p:spPr>
          <a:xfrm rot="16200000">
            <a:off x="4674507" y="3364569"/>
            <a:ext cx="5432288" cy="415291"/>
          </a:xfrm>
          <a:prstGeom prst="rect">
            <a:avLst/>
          </a:prstGeom>
          <a:solidFill>
            <a:srgbClr val="FFD966"/>
          </a:solidFill>
          <a:ln w="19050">
            <a:solidFill>
              <a:srgbClr val="FFF2CC"/>
            </a:solidFill>
            <a:prstDash val="sysDash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100"/>
            </a:lvl1pPr>
          </a:lstStyle>
          <a:p>
            <a:r>
              <a:t>Metodología para la elaboración de planes especiales de salvaguardia (PES paso a paso)</a:t>
            </a:r>
          </a:p>
        </p:txBody>
      </p:sp>
      <p:sp>
        <p:nvSpPr>
          <p:cNvPr id="138" name="Right Arrow 119"/>
          <p:cNvSpPr/>
          <p:nvPr/>
        </p:nvSpPr>
        <p:spPr>
          <a:xfrm rot="16200000">
            <a:off x="11337863" y="1238160"/>
            <a:ext cx="316474" cy="33132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4" name="Grupo 33"/>
          <p:cNvGrpSpPr/>
          <p:nvPr/>
        </p:nvGrpSpPr>
        <p:grpSpPr>
          <a:xfrm>
            <a:off x="10801542" y="1562060"/>
            <a:ext cx="1485300" cy="3578113"/>
            <a:chOff x="0" y="0"/>
            <a:chExt cx="2180797" cy="4160276"/>
          </a:xfrm>
        </p:grpSpPr>
        <p:sp>
          <p:nvSpPr>
            <p:cNvPr id="139" name="Rectangle 49"/>
            <p:cNvSpPr/>
            <p:nvPr/>
          </p:nvSpPr>
          <p:spPr>
            <a:xfrm>
              <a:off x="0" y="0"/>
              <a:ext cx="2180797" cy="4160276"/>
            </a:xfrm>
            <a:prstGeom prst="rect">
              <a:avLst/>
            </a:prstGeom>
            <a:solidFill>
              <a:srgbClr val="C5E0B4"/>
            </a:solidFill>
            <a:ln w="12700" cap="flat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TextBox 48"/>
            <p:cNvSpPr/>
            <p:nvPr/>
          </p:nvSpPr>
          <p:spPr>
            <a:xfrm>
              <a:off x="1" y="72390"/>
              <a:ext cx="2180796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100" b="1"/>
              </a:pPr>
              <a:r>
                <a:t>MARCO MINISTERIAL</a:t>
              </a:r>
            </a:p>
            <a:p>
              <a:pPr algn="ctr">
                <a:defRPr sz="1100"/>
              </a:pPr>
              <a:r>
                <a:t>Reconocimiento y respeto por la diversidad étnica y cultural de la Nación</a:t>
              </a:r>
            </a:p>
          </p:txBody>
        </p:sp>
        <p:grpSp>
          <p:nvGrpSpPr>
            <p:cNvPr id="143" name="Rectangle 50"/>
            <p:cNvGrpSpPr/>
            <p:nvPr/>
          </p:nvGrpSpPr>
          <p:grpSpPr>
            <a:xfrm>
              <a:off x="165690" y="1387681"/>
              <a:ext cx="1816932" cy="2238086"/>
              <a:chOff x="0" y="422754"/>
              <a:chExt cx="1816930" cy="2238084"/>
            </a:xfrm>
          </p:grpSpPr>
          <p:sp>
            <p:nvSpPr>
              <p:cNvPr id="141" name="Rectangle"/>
              <p:cNvSpPr/>
              <p:nvPr/>
            </p:nvSpPr>
            <p:spPr>
              <a:xfrm>
                <a:off x="0" y="422754"/>
                <a:ext cx="1816930" cy="2238084"/>
              </a:xfrm>
              <a:prstGeom prst="rect">
                <a:avLst/>
              </a:prstGeom>
              <a:solidFill>
                <a:srgbClr val="FF9999"/>
              </a:solidFill>
              <a:ln w="12700" cap="flat">
                <a:solidFill>
                  <a:srgbClr val="FF006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just">
                  <a:defRPr sz="1100"/>
                </a:pPr>
                <a:endParaRPr/>
              </a:p>
            </p:txBody>
          </p:sp>
          <p:sp>
            <p:nvSpPr>
              <p:cNvPr id="142" name="OBJETIVOS DEL GRUPO DE PCI…"/>
              <p:cNvSpPr/>
              <p:nvPr/>
            </p:nvSpPr>
            <p:spPr>
              <a:xfrm>
                <a:off x="0" y="815971"/>
                <a:ext cx="1816930" cy="1310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>
                  <a:defRPr sz="1100" b="1"/>
                </a:pPr>
                <a:r>
                  <a:t>OBJETIVOS DEL GRUPO DE PCI</a:t>
                </a:r>
                <a:endParaRPr>
                  <a:solidFill>
                    <a:srgbClr val="FFFFFF"/>
                  </a:solidFill>
                </a:endParaRPr>
              </a:p>
              <a:p>
                <a:pPr algn="just">
                  <a:defRPr sz="1100"/>
                </a:pPr>
                <a:endParaRPr>
                  <a:solidFill>
                    <a:srgbClr val="FFFFFF"/>
                  </a:solidFill>
                </a:endParaRPr>
              </a:p>
              <a:p>
                <a:pPr algn="just">
                  <a:defRPr sz="1100"/>
                </a:pPr>
                <a:r>
                  <a:t>Fortalecimiento de la capacidad social de gestión del PCI para su salvaguardia y fomento</a:t>
                </a: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45" name="Flecha: a la derecha 15"/>
          <p:cNvSpPr/>
          <p:nvPr/>
        </p:nvSpPr>
        <p:spPr>
          <a:xfrm>
            <a:off x="10648414" y="4837070"/>
            <a:ext cx="321807" cy="3007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8" name="Rectángulo: esquinas redondeadas 45"/>
          <p:cNvGrpSpPr/>
          <p:nvPr/>
        </p:nvGrpSpPr>
        <p:grpSpPr>
          <a:xfrm>
            <a:off x="10697490" y="755815"/>
            <a:ext cx="1485407" cy="396241"/>
            <a:chOff x="0" y="0"/>
            <a:chExt cx="1485406" cy="396240"/>
          </a:xfrm>
        </p:grpSpPr>
        <p:sp>
          <p:nvSpPr>
            <p:cNvPr id="146" name="Rounded Rectangle"/>
            <p:cNvSpPr/>
            <p:nvPr/>
          </p:nvSpPr>
          <p:spPr>
            <a:xfrm>
              <a:off x="0" y="1726"/>
              <a:ext cx="1485407" cy="392788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 w="12700" cap="flat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47" name="Bienestar colectivo- desarrollo sostenible"/>
            <p:cNvSpPr/>
            <p:nvPr/>
          </p:nvSpPr>
          <p:spPr>
            <a:xfrm>
              <a:off x="19174" y="-1"/>
              <a:ext cx="1447058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/>
              </a:lvl1pPr>
            </a:lstStyle>
            <a:p>
              <a:r>
                <a:t>Bienestar colectivo- desarrollo sostenible</a:t>
              </a:r>
            </a:p>
          </p:txBody>
        </p:sp>
      </p:grpSp>
      <p:grpSp>
        <p:nvGrpSpPr>
          <p:cNvPr id="117" name="Grupo 4"/>
          <p:cNvGrpSpPr/>
          <p:nvPr/>
        </p:nvGrpSpPr>
        <p:grpSpPr>
          <a:xfrm>
            <a:off x="8796017" y="966715"/>
            <a:ext cx="1878930" cy="4819871"/>
            <a:chOff x="52815" y="105850"/>
            <a:chExt cx="1565856" cy="6628326"/>
          </a:xfrm>
        </p:grpSpPr>
        <p:grpSp>
          <p:nvGrpSpPr>
            <p:cNvPr id="115" name="Grupo 16"/>
            <p:cNvGrpSpPr/>
            <p:nvPr/>
          </p:nvGrpSpPr>
          <p:grpSpPr>
            <a:xfrm>
              <a:off x="52815" y="105850"/>
              <a:ext cx="611796" cy="6628326"/>
              <a:chOff x="52815" y="105850"/>
              <a:chExt cx="611795" cy="6628325"/>
            </a:xfrm>
          </p:grpSpPr>
          <p:sp>
            <p:nvSpPr>
              <p:cNvPr id="113" name="Up-Down Arrow 91"/>
              <p:cNvSpPr/>
              <p:nvPr/>
            </p:nvSpPr>
            <p:spPr>
              <a:xfrm>
                <a:off x="52815" y="105850"/>
                <a:ext cx="611795" cy="6628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75"/>
                    </a:moveTo>
                    <a:lnTo>
                      <a:pt x="10800" y="0"/>
                    </a:lnTo>
                    <a:lnTo>
                      <a:pt x="21600" y="1175"/>
                    </a:lnTo>
                    <a:lnTo>
                      <a:pt x="16200" y="1175"/>
                    </a:lnTo>
                    <a:lnTo>
                      <a:pt x="16200" y="20425"/>
                    </a:lnTo>
                    <a:lnTo>
                      <a:pt x="21600" y="20425"/>
                    </a:lnTo>
                    <a:lnTo>
                      <a:pt x="10800" y="21600"/>
                    </a:lnTo>
                    <a:lnTo>
                      <a:pt x="0" y="20425"/>
                    </a:lnTo>
                    <a:lnTo>
                      <a:pt x="5400" y="20425"/>
                    </a:lnTo>
                    <a:lnTo>
                      <a:pt x="5400" y="1175"/>
                    </a:lnTo>
                    <a:close/>
                  </a:path>
                </a:pathLst>
              </a:custGeom>
              <a:solidFill>
                <a:srgbClr val="C5E0B4"/>
              </a:solidFill>
              <a:ln w="12700" cap="flat">
                <a:solidFill>
                  <a:schemeClr val="accent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TextBox 92"/>
              <p:cNvSpPr/>
              <p:nvPr/>
            </p:nvSpPr>
            <p:spPr>
              <a:xfrm rot="16200000">
                <a:off x="-1345692" y="3282330"/>
                <a:ext cx="3388952" cy="218017"/>
              </a:xfrm>
              <a:prstGeom prst="rect">
                <a:avLst/>
              </a:prstGeom>
              <a:solidFill>
                <a:srgbClr val="C5E0B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100" b="1"/>
                </a:lvl1pPr>
              </a:lstStyle>
              <a:p>
                <a:r>
                  <a:rPr dirty="0"/>
                  <a:t>ESTRATEGIAS DE LA POLÍTCA DEL PCI</a:t>
                </a:r>
              </a:p>
            </p:txBody>
          </p:sp>
        </p:grpSp>
        <p:sp>
          <p:nvSpPr>
            <p:cNvPr id="116" name="TextBox 125"/>
            <p:cNvSpPr/>
            <p:nvPr/>
          </p:nvSpPr>
          <p:spPr>
            <a:xfrm rot="16200000">
              <a:off x="-1314843" y="2816681"/>
              <a:ext cx="4790701" cy="1076326"/>
            </a:xfrm>
            <a:prstGeom prst="rect">
              <a:avLst/>
            </a:prstGeom>
            <a:solidFill>
              <a:srgbClr val="E2F0D9"/>
            </a:solidFill>
            <a:ln w="9525" cap="flat">
              <a:solidFill>
                <a:srgbClr val="00B050"/>
              </a:solidFill>
              <a:prstDash val="sysDash"/>
              <a:round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defRPr sz="1100" b="1"/>
              </a:pPr>
              <a:r>
                <a:t>1- </a:t>
              </a:r>
              <a:r>
                <a:rPr b="0"/>
                <a:t>Fortalecimiento de la gestión social del PCI </a:t>
              </a:r>
            </a:p>
            <a:p>
              <a:pPr algn="ctr">
                <a:defRPr sz="1100" b="1"/>
              </a:pPr>
              <a:r>
                <a:t>2- </a:t>
              </a:r>
              <a:r>
                <a:rPr b="0"/>
                <a:t>Promoción y fomento del conocimiento sobre el PCI</a:t>
              </a:r>
            </a:p>
            <a:p>
              <a:pPr algn="ctr">
                <a:defRPr sz="1100" b="1"/>
              </a:pPr>
              <a:r>
                <a:t>3- </a:t>
              </a:r>
              <a:r>
                <a:rPr b="0"/>
                <a:t>Salvaguardia efectiva del PCI</a:t>
              </a:r>
            </a:p>
            <a:p>
              <a:pPr algn="ctr">
                <a:defRPr sz="1100" b="1"/>
              </a:pPr>
              <a:r>
                <a:t>4- </a:t>
              </a:r>
              <a:r>
                <a:rPr b="0"/>
                <a:t>Reconocimiento de la diversidad cultural: educación y enfoque diferencial</a:t>
              </a:r>
            </a:p>
            <a:p>
              <a:pPr algn="ctr">
                <a:defRPr sz="1100" b="1"/>
              </a:pPr>
              <a:r>
                <a:t>5- </a:t>
              </a:r>
              <a:r>
                <a:rPr b="0"/>
                <a:t>El PCI como un factor estratégico del desarrollo sostenible</a:t>
              </a:r>
            </a:p>
            <a:p>
              <a:pPr algn="ctr">
                <a:defRPr sz="1100" b="1"/>
              </a:pPr>
              <a:r>
                <a:t>6- </a:t>
              </a:r>
              <a:r>
                <a:rPr b="0"/>
                <a:t>Comunicación y divulgación del PCI</a:t>
              </a:r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EE99AC5-71C6-4FE4-9CE3-2ECF99223935}"/>
              </a:ext>
            </a:extLst>
          </p:cNvPr>
          <p:cNvSpPr txBox="1"/>
          <p:nvPr/>
        </p:nvSpPr>
        <p:spPr>
          <a:xfrm>
            <a:off x="98619" y="4119239"/>
            <a:ext cx="2335797" cy="400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Reconocimiento de derechos culturales; PCI como herramienta política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9EB8973D-B414-4DD5-92FD-4D0CF3D2A341}"/>
              </a:ext>
            </a:extLst>
          </p:cNvPr>
          <p:cNvSpPr txBox="1"/>
          <p:nvPr/>
        </p:nvSpPr>
        <p:spPr>
          <a:xfrm>
            <a:off x="105394" y="4574961"/>
            <a:ext cx="2338520" cy="4001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Mejoramiento de la calidad de vida, reconstrucción del tejido social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260F56B1-6936-494E-A1BF-376DF9C9D6EB}"/>
              </a:ext>
            </a:extLst>
          </p:cNvPr>
          <p:cNvSpPr txBox="1"/>
          <p:nvPr/>
        </p:nvSpPr>
        <p:spPr>
          <a:xfrm>
            <a:off x="84606" y="5018989"/>
            <a:ext cx="2338520" cy="2462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Ámbitos definidos en la política de PCI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05064BF5-8550-4091-8831-10825BB3298B}"/>
              </a:ext>
            </a:extLst>
          </p:cNvPr>
          <p:cNvSpPr txBox="1"/>
          <p:nvPr/>
        </p:nvSpPr>
        <p:spPr>
          <a:xfrm>
            <a:off x="95896" y="5316347"/>
            <a:ext cx="2338520" cy="246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000" dirty="0"/>
              <a:t>Territorio, paisaje e identidad</a:t>
            </a:r>
            <a:endParaRPr kumimoji="0" lang="es-CO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3C7837AA-6E2C-4B05-AF27-7A755680AAFF}"/>
              </a:ext>
            </a:extLst>
          </p:cNvPr>
          <p:cNvSpPr txBox="1"/>
          <p:nvPr/>
        </p:nvSpPr>
        <p:spPr>
          <a:xfrm>
            <a:off x="113275" y="5641740"/>
            <a:ext cx="2338520" cy="2462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PCI oficial y no oficial</a:t>
            </a:r>
          </a:p>
        </p:txBody>
      </p:sp>
      <p:sp>
        <p:nvSpPr>
          <p:cNvPr id="48" name="TextBox 113">
            <a:extLst>
              <a:ext uri="{FF2B5EF4-FFF2-40B4-BE49-F238E27FC236}">
                <a16:creationId xmlns:a16="http://schemas.microsoft.com/office/drawing/2014/main" xmlns="" id="{2EF55B03-D9E9-49FE-8482-847051EB1FD7}"/>
              </a:ext>
            </a:extLst>
          </p:cNvPr>
          <p:cNvSpPr/>
          <p:nvPr/>
        </p:nvSpPr>
        <p:spPr>
          <a:xfrm>
            <a:off x="98619" y="3872297"/>
            <a:ext cx="2335797" cy="246219"/>
          </a:xfrm>
          <a:prstGeom prst="rect">
            <a:avLst/>
          </a:prstGeom>
          <a:solidFill>
            <a:srgbClr val="FF7C8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1100" b="1"/>
            </a:lvl1pPr>
          </a:lstStyle>
          <a:p>
            <a:pPr algn="ctr"/>
            <a:r>
              <a:rPr lang="es-CO" sz="1000" dirty="0"/>
              <a:t>PRINCIPIOS DE ACCIÓN</a:t>
            </a:r>
            <a:endParaRPr sz="1000" dirty="0"/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xmlns="" id="{454ABF1B-C813-46B0-83C8-4A8F4C93F04A}"/>
              </a:ext>
            </a:extLst>
          </p:cNvPr>
          <p:cNvSpPr/>
          <p:nvPr/>
        </p:nvSpPr>
        <p:spPr>
          <a:xfrm>
            <a:off x="2459676" y="114106"/>
            <a:ext cx="266445" cy="6525087"/>
          </a:xfrm>
          <a:prstGeom prst="leftBrace">
            <a:avLst>
              <a:gd name="adj1" fmla="val 8333"/>
              <a:gd name="adj2" fmla="val 54490"/>
            </a:avLst>
          </a:prstGeom>
          <a:noFill/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30536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03"/>
          <p:cNvGraphicFramePr/>
          <p:nvPr/>
        </p:nvGraphicFramePr>
        <p:xfrm>
          <a:off x="2894202" y="830099"/>
          <a:ext cx="8816827" cy="533971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881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550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1000" b="1">
                          <a:solidFill>
                            <a:srgbClr val="002060"/>
                          </a:solidFill>
                        </a:rPr>
                        <a:t>DESCRIPCIÓN LINEAS TEMÁTICAS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497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1. </a:t>
                      </a:r>
                      <a:r>
                        <a:rPr b="1"/>
                        <a:t>Lista representativa de patrimonio cultural inmaterial (LRPCI) y elaboración e implementación de Planes especiales de salvaguardia (PES): </a:t>
                      </a:r>
                      <a:r>
                        <a:t>esta línea se encarga de la administración de la Lista Representativa de Patrimonio Cultural Inmaterial de la Nación y el acompañamiento y asesoría a las acciones, procesos y proyectos derivados de los PES de las manifestaciones culturales reconocidas por el Estado colombiano como patrimonio cultural inmaterial de la nación.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2. </a:t>
                      </a:r>
                      <a:r>
                        <a:rPr b="1"/>
                        <a:t>Implementación de la política para el conocimiento y el fomento de las cocinas tradicionales de Colombia: </a:t>
                      </a:r>
                      <a:r>
                        <a:t> esta línea se encarga de la implementación de la política de cocinas tradicionales y desarrolla proyectos y acciones que permitan salvaguardar el acervo de conocimientos vinculados a las cocinas tradicionales regionales de Colombia.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915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3. </a:t>
                      </a:r>
                      <a:r>
                        <a:rPr b="1"/>
                        <a:t>PCI en contextos urbanos:  </a:t>
                      </a:r>
                      <a:r>
                        <a:t>la salvaguardia del PCI en contextos urbanos es un factor importante para el fomento del desarrollo sostenible en contextos y dinámicas urbanas, contribuyendo al cierre de brechas económicas y sociales a partir del impulso a procesos comunitarios basados en el PCI, además de aportar a la elaboración constante de sentidos de ciudadanía y apropiación de los espacios de la ciudad.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982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4. </a:t>
                      </a:r>
                      <a:r>
                        <a:rPr b="1"/>
                        <a:t>Memoria y Patrimonio: </a:t>
                      </a:r>
                      <a:r>
                        <a:t>esta línea desarrolla procesos que vinculan el PCI a la recreación y mantenimiento de la memoria colectiva de las comunidades con el propósito de fortalecer sus sentidos de pertenencia, identidad y arraigo a sus territorios. Esta línea también desarrolla proyectos que vinculan el PCI de las comunidades afectadas por el conflicto armado y la violencia sociopolítica a los procesos de reconstrucción y recuperación del tejido social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5</a:t>
                      </a:r>
                      <a:r>
                        <a:rPr b="1"/>
                        <a:t>. PCI asociado a comunidades, colectividades, grupos étnicos y poblaciones especificas:</a:t>
                      </a:r>
                      <a:r>
                        <a:t> esta línea busca visibilizar la riqueza cultural de las comunidades indígenas, afrocolombianas, raizales, rom y campesinas, y sensibilizar así con respecto al aporte a la construcción de una nación diversa  que cada uno de estos grupos humanos realiza.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497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6. </a:t>
                      </a:r>
                      <a:r>
                        <a:rPr b="1"/>
                        <a:t>Estrategia de capacitación para el fortalecimiento de la gestión social del PCI - procesos de educación no formal para el fortalecimiento del PCI: </a:t>
                      </a:r>
                      <a:r>
                        <a:t>esta línea busca generar capacidades y valores para conocer, salvaguardar, recuperar y mantener el PCI como un elemento constitutivo de la identidad de las comunidades, las regiones y la nación. Para esto, la estrategia de capacitación tiene diferentes estrategias metodológicas y herramientas, impresas y digitales, además de un diplomado que puede realizarse de forma virtual o presencial.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7. </a:t>
                      </a:r>
                      <a:r>
                        <a:rPr b="1"/>
                        <a:t>Proyectos especiales asociados al fomento y apropiación del PCI: </a:t>
                      </a:r>
                      <a:r>
                        <a:t>las acciones y proyectos de esta línea están enfocados en el desarrollo de procesos y proyectos enmarcados en acciones institucionales de intervención en comunidades alrededor del PCI y metas de gobierno que vinculen la acción del grupo.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8. </a:t>
                      </a:r>
                      <a:r>
                        <a:rPr b="1"/>
                        <a:t>Inventarios e investigación: </a:t>
                      </a:r>
                      <a:r>
                        <a:t>esta línea está enfocada en el desarrollo de proyectos y procesos dirigidos a la investigación sobre manifestaciones del PCI y al desarrollo de procesos de elaboración de inventarios departamentales, municipales o asociados a practicas culturales del PCI que den cuenta de la riqueza patrimonial existente en las regiones del país.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153" name="Elipse 35"/>
          <p:cNvGrpSpPr/>
          <p:nvPr/>
        </p:nvGrpSpPr>
        <p:grpSpPr>
          <a:xfrm>
            <a:off x="713063" y="2940341"/>
            <a:ext cx="1325461" cy="1384185"/>
            <a:chOff x="0" y="0"/>
            <a:chExt cx="1325459" cy="1384183"/>
          </a:xfrm>
        </p:grpSpPr>
        <p:sp>
          <p:nvSpPr>
            <p:cNvPr id="151" name="Oval"/>
            <p:cNvSpPr/>
            <p:nvPr/>
          </p:nvSpPr>
          <p:spPr>
            <a:xfrm>
              <a:off x="0" y="0"/>
              <a:ext cx="1325460" cy="1384184"/>
            </a:xfrm>
            <a:prstGeom prst="ellipse">
              <a:avLst/>
            </a:prstGeom>
            <a:gradFill flip="none" rotWithShape="1">
              <a:gsLst>
                <a:gs pos="0">
                  <a:srgbClr val="4B7430"/>
                </a:gs>
                <a:gs pos="48000">
                  <a:srgbClr val="74B349"/>
                </a:gs>
                <a:gs pos="100000">
                  <a:srgbClr val="A9D18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GRUPO PCI"/>
            <p:cNvSpPr/>
            <p:nvPr/>
          </p:nvSpPr>
          <p:spPr>
            <a:xfrm>
              <a:off x="194108" y="443171"/>
              <a:ext cx="93724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t>GRUPO PCI</a:t>
              </a:r>
            </a:p>
          </p:txBody>
        </p:sp>
      </p:grpSp>
      <p:sp>
        <p:nvSpPr>
          <p:cNvPr id="154" name="Abrir llave 36"/>
          <p:cNvSpPr/>
          <p:nvPr/>
        </p:nvSpPr>
        <p:spPr>
          <a:xfrm>
            <a:off x="2382472" y="587228"/>
            <a:ext cx="436230" cy="6090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542"/>
                  <a:pt x="10800" y="21471"/>
                </a:cubicBezTo>
                <a:lnTo>
                  <a:pt x="10800" y="10929"/>
                </a:lnTo>
                <a:cubicBezTo>
                  <a:pt x="10800" y="10858"/>
                  <a:pt x="5965" y="10800"/>
                  <a:pt x="0" y="10800"/>
                </a:cubicBezTo>
                <a:cubicBezTo>
                  <a:pt x="5965" y="10800"/>
                  <a:pt x="10800" y="10742"/>
                  <a:pt x="10800" y="10671"/>
                </a:cubicBezTo>
                <a:lnTo>
                  <a:pt x="10800" y="129"/>
                </a:lnTo>
                <a:cubicBezTo>
                  <a:pt x="10800" y="58"/>
                  <a:pt x="15635" y="0"/>
                  <a:pt x="21600" y="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Table 103"/>
          <p:cNvGraphicFramePr/>
          <p:nvPr/>
        </p:nvGraphicFramePr>
        <p:xfrm>
          <a:off x="3280095" y="896741"/>
          <a:ext cx="7902427" cy="517207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902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550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1000" b="1">
                          <a:solidFill>
                            <a:srgbClr val="002060"/>
                          </a:solidFill>
                        </a:rPr>
                        <a:t>DESCRIPCIÓN DE ACCIONES TRANSVERSALES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1. </a:t>
                      </a:r>
                      <a:r>
                        <a:rPr b="1"/>
                        <a:t>Asuntos Internacionales: </a:t>
                      </a:r>
                      <a:r>
                        <a:t>actualmente Colombia es país miembro del Comité Intergubernamental para la Salvaguardia del PCI. Es país miembro del Centro para la Salvaguardia del Patrimonio Cultural en América Latina (CRESPIAL), y participa activamente en la  ejecución de proyectos binacionales y con embajadas interesadas en la salvaguardia del PCI. De igual forma, Colombia hace parte de Ibercocinas.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2. </a:t>
                      </a:r>
                      <a:r>
                        <a:rPr b="1"/>
                        <a:t>Articulación interinstitucional e intersectorial: </a:t>
                      </a:r>
                      <a:r>
                        <a:t>las acciones de esta línea están enfocadas a coordinar la acción del grupo con instancias institucionales del sector privado y del tercer sector.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just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3</a:t>
                      </a:r>
                      <a:r>
                        <a:rPr b="1"/>
                        <a:t>. Gestión y Cooperación – Banco de proyectos: </a:t>
                      </a:r>
                      <a:r>
                        <a:t>esta acción está enfocada en la generación de alianzas y cooperación con diferentes actores interesados en la salvaguardia del PCI en los ámbitos local, regional, nacional e internacional</a:t>
                      </a:r>
                      <a:r>
                        <a:rPr>
                          <a:solidFill>
                            <a:srgbClr val="FF0000"/>
                          </a:solidFill>
                        </a:rPr>
                        <a:t>.  El Banco de proyectos es un mecanismo de deducción del impuesto de la renta a aquellos que, de manera efectiva, inviertan en la ejecución de proyectos relacionados con las manifestaciones del PCI inscritas en la Lista Representativa del Patrimonio Cultural Inmaterial</a:t>
                      </a:r>
                      <a:r>
                        <a:t>. POR FAVOR REVISA MI CORRECCION DE ESTA PARTE.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4</a:t>
                      </a:r>
                      <a:r>
                        <a:rPr b="1"/>
                        <a:t>. Comunicación y Divulgación del PCI:</a:t>
                      </a:r>
                      <a:r>
                        <a:t>  esta estrategia busca crear entornos de comunicación favorables a la valoración, recuperación, sensibilización y salvaguardia del PCI, lo cual implica la documentación, publicación y difusión de las manifestaciones asociadas al PCI, así  como la producción de materiales de comunicación de radio y televisión para las emisoras y telecentros comunitarios, locales y regionales.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5</a:t>
                      </a:r>
                      <a:r>
                        <a:rPr b="1"/>
                        <a:t>. Apoyo y conceptualización de proyectos presentados al recurso nacional de impuesto al consumo (INC): </a:t>
                      </a:r>
                      <a:r>
                        <a:t>esto se lleva a cabo a través de la conceptualización técnica de las propuestas de proyectos para la salvaguardia del PCI presentados por municipios y departamentos alrededor del país.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6. </a:t>
                      </a:r>
                      <a:r>
                        <a:rPr b="1"/>
                        <a:t>Apoyo a la construcción de políticas intersectoriales:  </a:t>
                      </a:r>
                      <a:r>
                        <a:t>las acciones de esta línea van dirigidas a acompañar las mesas de trabajo, reuniones y espacios de construcción de lineamientos de política pública desde la óptica de PCI.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6. </a:t>
                      </a:r>
                      <a:r>
                        <a:rPr b="1"/>
                        <a:t>Cooperación con el Plan nacional de concertación cultural y el Programa nacional de estímulos: </a:t>
                      </a:r>
                      <a:r>
                        <a:t>las acciones de esta línea están enfocadas en acompañar la labor de ambos programas en relación con el trabajo que desarrolla el grupo de PCI.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50">
                <a:tc>
                  <a:txBody>
                    <a:bodyPr/>
                    <a:lstStyle/>
                    <a:p>
                      <a:pPr algn="l">
                        <a:defRPr sz="1100">
                          <a:solidFill>
                            <a:srgbClr val="002060"/>
                          </a:solidFill>
                        </a:defRPr>
                      </a:pPr>
                      <a:r>
                        <a:t>7. </a:t>
                      </a:r>
                      <a:r>
                        <a:rPr b="1"/>
                        <a:t>Asesoría y asistencia al Sistema Nacional de Cultura: </a:t>
                      </a:r>
                      <a:r>
                        <a:t>el Sistema Nacional de Cultura comprende el conjunto de instancias, espacios de participación y procesos de desarrollo institucional, planificación, financiación, formación e información articulados entre sí que posibilitan el desarrollo cultural y el acceso de la comunidad a los bienes y servicios culturales. Desde el accionar del grupo de PCI se apoya a este sistema a través de asesorías técnicas y capacitaciones.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159" name="Elipse 1"/>
          <p:cNvGrpSpPr/>
          <p:nvPr/>
        </p:nvGrpSpPr>
        <p:grpSpPr>
          <a:xfrm>
            <a:off x="746619" y="2571225"/>
            <a:ext cx="1325461" cy="1384184"/>
            <a:chOff x="0" y="0"/>
            <a:chExt cx="1325459" cy="1384183"/>
          </a:xfrm>
        </p:grpSpPr>
        <p:sp>
          <p:nvSpPr>
            <p:cNvPr id="157" name="Oval"/>
            <p:cNvSpPr/>
            <p:nvPr/>
          </p:nvSpPr>
          <p:spPr>
            <a:xfrm>
              <a:off x="0" y="0"/>
              <a:ext cx="1325460" cy="1384184"/>
            </a:xfrm>
            <a:prstGeom prst="ellipse">
              <a:avLst/>
            </a:prstGeom>
            <a:gradFill flip="none" rotWithShape="1">
              <a:gsLst>
                <a:gs pos="0">
                  <a:srgbClr val="4B7430"/>
                </a:gs>
                <a:gs pos="48000">
                  <a:srgbClr val="74B349"/>
                </a:gs>
                <a:gs pos="100000">
                  <a:srgbClr val="A9D18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GRUPO PCI"/>
            <p:cNvSpPr/>
            <p:nvPr/>
          </p:nvSpPr>
          <p:spPr>
            <a:xfrm>
              <a:off x="194108" y="443171"/>
              <a:ext cx="93724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t>GRUPO PCI</a:t>
              </a:r>
            </a:p>
          </p:txBody>
        </p:sp>
      </p:grpSp>
      <p:sp>
        <p:nvSpPr>
          <p:cNvPr id="160" name="Abrir llave 2"/>
          <p:cNvSpPr/>
          <p:nvPr/>
        </p:nvSpPr>
        <p:spPr>
          <a:xfrm>
            <a:off x="2382472" y="587228"/>
            <a:ext cx="436230" cy="53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534"/>
                  <a:pt x="10800" y="21453"/>
                </a:cubicBezTo>
                <a:lnTo>
                  <a:pt x="10800" y="10947"/>
                </a:lnTo>
                <a:cubicBezTo>
                  <a:pt x="10800" y="10866"/>
                  <a:pt x="5965" y="10800"/>
                  <a:pt x="0" y="10800"/>
                </a:cubicBezTo>
                <a:cubicBezTo>
                  <a:pt x="5965" y="10800"/>
                  <a:pt x="10800" y="10734"/>
                  <a:pt x="10800" y="10653"/>
                </a:cubicBezTo>
                <a:lnTo>
                  <a:pt x="10800" y="147"/>
                </a:lnTo>
                <a:cubicBezTo>
                  <a:pt x="10800" y="66"/>
                  <a:pt x="15635" y="0"/>
                  <a:pt x="21600" y="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20ED648EE0F7B43A1C423F6B73A169F" ma:contentTypeVersion="1" ma:contentTypeDescription="Crear nuevo documento." ma:contentTypeScope="" ma:versionID="9baaaf1c61236ce79a4efef40d76c1c6">
  <xsd:schema xmlns:xsd="http://www.w3.org/2001/XMLSchema" xmlns:xs="http://www.w3.org/2001/XMLSchema" xmlns:p="http://schemas.microsoft.com/office/2006/metadata/properties" xmlns:ns1="http://schemas.microsoft.com/sharepoint/v3" xmlns:ns2="2331dd5d-e6b2-40af-8089-0af377c64a5a" targetNamespace="http://schemas.microsoft.com/office/2006/metadata/properties" ma:root="true" ma:fieldsID="6896b0c13f290a51a36a09fddfbb565f" ns1:_="" ns2:_="">
    <xsd:import namespace="http://schemas.microsoft.com/sharepoint/v3"/>
    <xsd:import namespace="2331dd5d-e6b2-40af-8089-0af377c64a5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1dd5d-e6b2-40af-8089-0af377c64a5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331dd5d-e6b2-40af-8089-0af377c64a5a">NKNRRTQ5XWDX-1738396599-1</_dlc_DocId>
    <_dlc_DocIdUrl xmlns="2331dd5d-e6b2-40af-8089-0af377c64a5a">
      <Url>http://patrimonio.mincultura.gov.co/patrimonio/_layouts/15/DocIdRedir.aspx?ID=NKNRRTQ5XWDX-1738396599-1</Url>
      <Description>NKNRRTQ5XWDX-1738396599-1</Description>
    </_dlc_DocIdUrl>
  </documentManagement>
</p:properties>
</file>

<file path=customXml/itemProps1.xml><?xml version="1.0" encoding="utf-8"?>
<ds:datastoreItem xmlns:ds="http://schemas.openxmlformats.org/officeDocument/2006/customXml" ds:itemID="{21689E5E-679D-4AA4-941F-B68560E9DF54}"/>
</file>

<file path=customXml/itemProps2.xml><?xml version="1.0" encoding="utf-8"?>
<ds:datastoreItem xmlns:ds="http://schemas.openxmlformats.org/officeDocument/2006/customXml" ds:itemID="{B0B9F9C0-89D2-4489-86A9-05218FC6AD9E}"/>
</file>

<file path=customXml/itemProps3.xml><?xml version="1.0" encoding="utf-8"?>
<ds:datastoreItem xmlns:ds="http://schemas.openxmlformats.org/officeDocument/2006/customXml" ds:itemID="{02276829-328D-4591-A973-6B8B4D0C065B}"/>
</file>

<file path=customXml/itemProps4.xml><?xml version="1.0" encoding="utf-8"?>
<ds:datastoreItem xmlns:ds="http://schemas.openxmlformats.org/officeDocument/2006/customXml" ds:itemID="{426CC112-179E-4E6E-9596-19F609899BB7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1474</Words>
  <Application>Microsoft Office PowerPoint</Application>
  <PresentationFormat>Panorámica</PresentationFormat>
  <Paragraphs>74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Almarales Diaz</dc:creator>
  <cp:lastModifiedBy>Mateo Barney Betancourth</cp:lastModifiedBy>
  <cp:revision>7</cp:revision>
  <dcterms:modified xsi:type="dcterms:W3CDTF">2018-01-29T14:48:30Z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0x010100F20ED648EE0F7B43A1C423F6B73A169F</vt:lpwstr>
  </property>
  <property fmtid="{D5CDD505-2E9C-101B-9397-08002B2CF9AE}" pid="3" name="_dlc_DocIdItemGuid">
    <vt:lpwstr>c62081b5-cfe1-4dcd-ac2a-7f1253609615</vt:lpwstr>
  </property>
</Properties>
</file>